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3.png" ContentType="image/pn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523880" y="4466880"/>
            <a:ext cx="91436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092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5238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5058000" y="3602160"/>
            <a:ext cx="2074680" cy="1655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5058000" y="3602160"/>
            <a:ext cx="2074680" cy="1655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5238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65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09280" y="446688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523880" y="4466880"/>
            <a:ext cx="9143640" cy="7894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pt-BR" sz="6000" strike="noStrike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pt-BR" sz="2400" strike="noStrike">
                <a:solidFill>
                  <a:srgbClr val="000000"/>
                </a:solidFill>
                <a:latin typeface="Calibri"/>
              </a:rPr>
              <a:t>Clique para editar o estilo do subtítulo mestre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 strike="noStrike">
                <a:solidFill>
                  <a:srgbClr val="8b8b8b"/>
                </a:solidFill>
                <a:latin typeface="Calibri"/>
              </a:rPr>
              <a:t>12/04/17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409135F-DD26-4017-8AAF-8C6B18E39923}" type="slidenum">
              <a:rPr lang="pt-BR" sz="1200" strike="noStrike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0" name="CustomShape 2"/>
          <p:cNvSpPr/>
          <p:nvPr/>
        </p:nvSpPr>
        <p:spPr>
          <a:xfrm>
            <a:off x="5668200" y="2039040"/>
            <a:ext cx="60955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(1) UM ESTUDO DAS VARIEDADES LINGUISTICAS E DAS DIVERSIADES DE GENERO        </a:t>
            </a:r>
            <a:endParaRPr/>
          </a:p>
        </p:txBody>
      </p:sp>
      <p:sp>
        <p:nvSpPr>
          <p:cNvPr id="41" name="CustomShape 3"/>
          <p:cNvSpPr/>
          <p:nvPr/>
        </p:nvSpPr>
        <p:spPr>
          <a:xfrm>
            <a:off x="5673960" y="2673360"/>
            <a:ext cx="43920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7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(2) RECONHECENDO OS SENTIDOS DO TEXTO </a:t>
            </a:r>
            <a:endParaRPr/>
          </a:p>
        </p:txBody>
      </p:sp>
      <p:sp>
        <p:nvSpPr>
          <p:cNvPr id="42" name="CustomShape 4"/>
          <p:cNvSpPr/>
          <p:nvPr/>
        </p:nvSpPr>
        <p:spPr>
          <a:xfrm>
            <a:off x="5635080" y="3030480"/>
            <a:ext cx="5194800" cy="65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7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(3) A MÚSICA E O HUMOR NO CONTEXTO DAS VARIEDADES LINGUÍSTICAS</a:t>
            </a:r>
            <a:endParaRPr/>
          </a:p>
        </p:txBody>
      </p:sp>
      <p:sp>
        <p:nvSpPr>
          <p:cNvPr id="43" name="CustomShape 5"/>
          <p:cNvSpPr/>
          <p:nvPr/>
        </p:nvSpPr>
        <p:spPr>
          <a:xfrm>
            <a:off x="5668560" y="4374000"/>
            <a:ext cx="38721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7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(4) TRABALHANDO OS GÊNEROS TEXTO </a:t>
            </a:r>
            <a:endParaRPr/>
          </a:p>
        </p:txBody>
      </p:sp>
      <p:sp>
        <p:nvSpPr>
          <p:cNvPr id="44" name="CustomShape 6"/>
          <p:cNvSpPr/>
          <p:nvPr/>
        </p:nvSpPr>
        <p:spPr>
          <a:xfrm>
            <a:off x="5648040" y="4799160"/>
            <a:ext cx="5051880" cy="65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7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(5) IDENTIFICANDO ATOS DE LINGUAGEM NOS DIVERSIFICADOS MEIOS DE COMUNICAÇÃO </a:t>
            </a:r>
            <a:endParaRPr/>
          </a:p>
        </p:txBody>
      </p:sp>
      <p:sp>
        <p:nvSpPr>
          <p:cNvPr id="45" name="CustomShape 7"/>
          <p:cNvSpPr/>
          <p:nvPr/>
        </p:nvSpPr>
        <p:spPr>
          <a:xfrm>
            <a:off x="5635080" y="5520600"/>
            <a:ext cx="5051880" cy="65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7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(6) A LINGUAGEM E A COMUNICACÃO: ARTIGOS DE OPINIÃO, CRÔNICAS E REPORTAGENS</a:t>
            </a:r>
            <a:endParaRPr/>
          </a:p>
        </p:txBody>
      </p:sp>
      <p:sp>
        <p:nvSpPr>
          <p:cNvPr id="46" name="CustomShape 8"/>
          <p:cNvSpPr/>
          <p:nvPr/>
        </p:nvSpPr>
        <p:spPr>
          <a:xfrm>
            <a:off x="115200" y="2951280"/>
            <a:ext cx="5311080" cy="22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Arial Narrow"/>
              </a:rPr>
              <a:t>O </a:t>
            </a:r>
            <a:r>
              <a:rPr b="1" lang="pt-BR" strike="noStrike">
                <a:solidFill>
                  <a:srgbClr val="000000"/>
                </a:solidFill>
                <a:latin typeface="Arial Narrow"/>
              </a:rPr>
              <a:t>Laboratório de Produção Textual (UFPI/PREX)</a:t>
            </a:r>
            <a:r>
              <a:rPr lang="pt-BR" strike="noStrike">
                <a:solidFill>
                  <a:srgbClr val="000000"/>
                </a:solidFill>
                <a:latin typeface="Arial Narrow"/>
              </a:rPr>
              <a:t>, em parceria com a Escola Municipal Deputado Antonio Gayoso na pessoa do Diretor Prof. Joaquim, apresenta à comunidade externa 06 oficinas de atividades de leitura e produção textual, planejadas por acadêmicos formandos de Letras, sob a coordenação da Profª Extensionista Drª Maria Vilani Soares.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7" name="CustomShape 9"/>
          <p:cNvSpPr/>
          <p:nvPr/>
        </p:nvSpPr>
        <p:spPr>
          <a:xfrm>
            <a:off x="23040" y="2318400"/>
            <a:ext cx="5056920" cy="548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1" lang="pt-BR" sz="2000" strike="noStrike">
                <a:solidFill>
                  <a:srgbClr val="000000"/>
                </a:solidFill>
                <a:latin typeface="Lucida Handwriting"/>
              </a:rPr>
              <a:t>Laboratório de Produção Textual</a:t>
            </a:r>
            <a:endParaRPr/>
          </a:p>
        </p:txBody>
      </p:sp>
      <p:sp>
        <p:nvSpPr>
          <p:cNvPr id="48" name="CustomShape 10"/>
          <p:cNvSpPr/>
          <p:nvPr/>
        </p:nvSpPr>
        <p:spPr>
          <a:xfrm>
            <a:off x="115200" y="5168520"/>
            <a:ext cx="5217120" cy="1471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pt-BR" strike="noStrike">
                <a:solidFill>
                  <a:srgbClr val="000000"/>
                </a:solidFill>
                <a:latin typeface="Calibri"/>
              </a:rPr>
              <a:t>As oficinas acontecerão entre os dia 17 a 28 de abril, das 18 às 20 horas na Escola Deputado Antônio Gayoso, localizada na Rua Rui Barbosa, 3809, Bairro  </a:t>
            </a:r>
            <a:r>
              <a:rPr lang="pt-BR" strike="noStrike">
                <a:solidFill>
                  <a:srgbClr val="000000"/>
                </a:solidFill>
                <a:latin typeface="Calibri"/>
              </a:rPr>
              <a:t> - Teresina - PI - CEP: 64000-010</a:t>
            </a:r>
            <a:endParaRPr/>
          </a:p>
          <a:p>
            <a:pPr>
              <a:lnSpc>
                <a:spcPct val="100000"/>
              </a:lnSpc>
            </a:pPr>
            <a:r>
              <a:rPr b="1" lang="pt-BR" strike="noStrike">
                <a:solidFill>
                  <a:srgbClr val="000000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49" name="CustomShape 11"/>
          <p:cNvSpPr/>
          <p:nvPr/>
        </p:nvSpPr>
        <p:spPr>
          <a:xfrm>
            <a:off x="6487920" y="251640"/>
            <a:ext cx="4456800" cy="112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pt-BR" sz="2400" strike="noStrike">
                <a:solidFill>
                  <a:srgbClr val="000000"/>
                </a:solidFill>
                <a:latin typeface="Lucida Handwriting"/>
              </a:rPr>
              <a:t>Laboratório de Produção Textual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pt-BR" sz="2000" strike="noStrike">
                <a:solidFill>
                  <a:srgbClr val="000000"/>
                </a:solidFill>
                <a:latin typeface="Arial Narrow"/>
              </a:rPr>
              <a:t>Oficinas – 30h</a:t>
            </a:r>
            <a:endParaRPr/>
          </a:p>
        </p:txBody>
      </p:sp>
      <p:pic>
        <p:nvPicPr>
          <p:cNvPr id="50" name="Imagem 80" descr=""/>
          <p:cNvPicPr/>
          <p:nvPr/>
        </p:nvPicPr>
        <p:blipFill>
          <a:blip r:embed="rId1"/>
          <a:stretch/>
        </p:blipFill>
        <p:spPr>
          <a:xfrm>
            <a:off x="564840" y="0"/>
            <a:ext cx="3927600" cy="2410200"/>
          </a:xfrm>
          <a:prstGeom prst="rect">
            <a:avLst/>
          </a:prstGeom>
          <a:ln>
            <a:noFill/>
          </a:ln>
        </p:spPr>
      </p:pic>
      <p:sp>
        <p:nvSpPr>
          <p:cNvPr id="51" name="CustomShape 12"/>
          <p:cNvSpPr/>
          <p:nvPr/>
        </p:nvSpPr>
        <p:spPr>
          <a:xfrm>
            <a:off x="5668200" y="1536840"/>
            <a:ext cx="200952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7000"/>
              </a:lnSpc>
            </a:pPr>
            <a:r>
              <a:rPr b="1" lang="pt-BR" sz="2000" strike="noStrike">
                <a:solidFill>
                  <a:srgbClr val="ff0000"/>
                </a:solidFill>
                <a:latin typeface="Arial Narrow"/>
                <a:ea typeface="Calibri"/>
              </a:rPr>
              <a:t>17 á 20 de abril</a:t>
            </a:r>
            <a:endParaRPr/>
          </a:p>
        </p:txBody>
      </p:sp>
      <p:sp>
        <p:nvSpPr>
          <p:cNvPr id="52" name="CustomShape 13"/>
          <p:cNvSpPr/>
          <p:nvPr/>
        </p:nvSpPr>
        <p:spPr>
          <a:xfrm>
            <a:off x="5668200" y="3916080"/>
            <a:ext cx="204264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7000"/>
              </a:lnSpc>
            </a:pPr>
            <a:r>
              <a:rPr b="1" lang="pt-BR" sz="2000" strike="noStrike">
                <a:solidFill>
                  <a:srgbClr val="ff0000"/>
                </a:solidFill>
                <a:latin typeface="Arial Narrow"/>
                <a:ea typeface="Calibri"/>
              </a:rPr>
              <a:t>24 á 28 de abril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2788</TotalTime>
  <Application>LibreOffice/4.4.1.2$Windows_x86 LibreOffice_project/45e2de17089c24a1fa810c8f975a7171ba4cd432</Application>
  <Paragraphs>14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2017-04-08T17:39:43Z</dcterms:created>
  <dc:creator>Cliente</dc:creator>
  <dc:language>pt-BR</dc:language>
  <cp:lastModifiedBy>UFPI</cp:lastModifiedBy>
  <dcterms:modified xsi:type="dcterms:W3CDTF">2017-04-11T13:29:04Z</dcterms:modified>
  <cp:revision>18</cp:revision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Personalizar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